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7" r:id="rId3"/>
    <p:sldId id="260" r:id="rId4"/>
    <p:sldId id="333" r:id="rId5"/>
    <p:sldId id="637" r:id="rId6"/>
    <p:sldId id="658" r:id="rId7"/>
    <p:sldId id="681" r:id="rId8"/>
    <p:sldId id="682" r:id="rId9"/>
    <p:sldId id="683" r:id="rId10"/>
    <p:sldId id="684" r:id="rId11"/>
    <p:sldId id="685" r:id="rId12"/>
    <p:sldId id="686" r:id="rId13"/>
    <p:sldId id="687" r:id="rId14"/>
    <p:sldId id="688" r:id="rId15"/>
    <p:sldId id="689" r:id="rId16"/>
    <p:sldId id="690" r:id="rId17"/>
    <p:sldId id="691" r:id="rId18"/>
    <p:sldId id="692" r:id="rId19"/>
    <p:sldId id="693" r:id="rId20"/>
    <p:sldId id="694" r:id="rId21"/>
    <p:sldId id="695" r:id="rId22"/>
    <p:sldId id="674" r:id="rId23"/>
    <p:sldId id="675" r:id="rId24"/>
    <p:sldId id="676" r:id="rId25"/>
    <p:sldId id="678" r:id="rId26"/>
    <p:sldId id="679" r:id="rId27"/>
    <p:sldId id="680" r:id="rId28"/>
    <p:sldId id="700" r:id="rId29"/>
    <p:sldId id="701" r:id="rId30"/>
    <p:sldId id="702" r:id="rId31"/>
    <p:sldId id="480" r:id="rId32"/>
    <p:sldId id="481" r:id="rId33"/>
    <p:sldId id="48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node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0" y="1783560"/>
            <a:ext cx="3505200" cy="45720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next open spot is left of 3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0800" y="1752600"/>
            <a:ext cx="6553200" cy="4495800"/>
            <a:chOff x="1066800" y="1219200"/>
            <a:chExt cx="6553200" cy="4495800"/>
          </a:xfrm>
        </p:grpSpPr>
        <p:cxnSp>
          <p:nvCxnSpPr>
            <p:cNvPr id="5" name="Straight Arrow Connector 4"/>
            <p:cNvCxnSpPr>
              <a:stCxn id="10" idx="3"/>
              <a:endCxn id="11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1" idx="3"/>
              <a:endCxn id="13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1" idx="5"/>
              <a:endCxn id="14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10" idx="5"/>
              <a:endCxn id="12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079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Oh no!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0800" y="1752600"/>
            <a:ext cx="6553200" cy="4495800"/>
            <a:chOff x="1066800" y="1219200"/>
            <a:chExt cx="6553200" cy="4495800"/>
          </a:xfrm>
        </p:grpSpPr>
        <p:cxnSp>
          <p:nvCxnSpPr>
            <p:cNvPr id="5" name="Straight Arrow Connector 4"/>
            <p:cNvCxnSpPr>
              <a:stCxn id="9" idx="3"/>
              <a:endCxn id="10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  <p:grpSp>
        <p:nvGrpSpPr>
          <p:cNvPr id="16" name="Group 17"/>
          <p:cNvGrpSpPr/>
          <p:nvPr/>
        </p:nvGrpSpPr>
        <p:grpSpPr>
          <a:xfrm>
            <a:off x="6858001" y="4285690"/>
            <a:ext cx="1505511" cy="1962711"/>
            <a:chOff x="5334000" y="4133289"/>
            <a:chExt cx="1505511" cy="1962711"/>
          </a:xfrm>
        </p:grpSpPr>
        <p:sp>
          <p:nvSpPr>
            <p:cNvPr id="14" name="Oval 13"/>
            <p:cNvSpPr/>
            <p:nvPr/>
          </p:nvSpPr>
          <p:spPr>
            <a:xfrm>
              <a:off x="5334000" y="5181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cxnSp>
          <p:nvCxnSpPr>
            <p:cNvPr id="15" name="Straight Arrow Connector 14"/>
            <p:cNvCxnSpPr>
              <a:stCxn id="11" idx="3"/>
              <a:endCxn id="14" idx="7"/>
            </p:cNvCxnSpPr>
            <p:nvPr/>
          </p:nvCxnSpPr>
          <p:spPr>
            <a:xfrm rot="5400000">
              <a:off x="5885889" y="4361889"/>
              <a:ext cx="1182222" cy="7250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9836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an add, bubble up</a:t>
            </a:r>
          </a:p>
        </p:txBody>
      </p:sp>
      <p:grpSp>
        <p:nvGrpSpPr>
          <p:cNvPr id="4" name="Group 16"/>
          <p:cNvGrpSpPr/>
          <p:nvPr/>
        </p:nvGrpSpPr>
        <p:grpSpPr>
          <a:xfrm>
            <a:off x="2590800" y="1752600"/>
            <a:ext cx="6553200" cy="4495800"/>
            <a:chOff x="1066800" y="1524000"/>
            <a:chExt cx="6553200" cy="4495800"/>
          </a:xfrm>
        </p:grpSpPr>
        <p:cxnSp>
          <p:nvCxnSpPr>
            <p:cNvPr id="5" name="Straight Arrow Connector 4"/>
            <p:cNvCxnSpPr>
              <a:stCxn id="9" idx="3"/>
              <a:endCxn id="10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524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54102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cxnSp>
          <p:nvCxnSpPr>
            <p:cNvPr id="16" name="Straight Arrow Connector 15"/>
            <p:cNvCxnSpPr>
              <a:stCxn id="11" idx="3"/>
              <a:endCxn id="15" idx="7"/>
            </p:cNvCxnSpPr>
            <p:nvPr/>
          </p:nvCxnSpPr>
          <p:spPr>
            <a:xfrm rot="5400000">
              <a:off x="5923989" y="4323789"/>
              <a:ext cx="1182222" cy="6488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29"/>
          <p:cNvGrpSpPr/>
          <p:nvPr/>
        </p:nvGrpSpPr>
        <p:grpSpPr>
          <a:xfrm>
            <a:off x="2590800" y="1752600"/>
            <a:ext cx="6553200" cy="4495800"/>
            <a:chOff x="1066800" y="1524000"/>
            <a:chExt cx="6553200" cy="4495800"/>
          </a:xfrm>
        </p:grpSpPr>
        <p:cxnSp>
          <p:nvCxnSpPr>
            <p:cNvPr id="31" name="Straight Arrow Connector 30"/>
            <p:cNvCxnSpPr>
              <a:stCxn id="35" idx="3"/>
              <a:endCxn id="36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36" idx="3"/>
              <a:endCxn id="38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36" idx="5"/>
              <a:endCxn id="39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5" idx="5"/>
              <a:endCxn id="37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>
              <a:off x="4495800" y="15240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36" name="Oval 35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37" name="Oval 36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54102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cxnSp>
          <p:nvCxnSpPr>
            <p:cNvPr id="41" name="Straight Arrow Connector 40"/>
            <p:cNvCxnSpPr>
              <a:stCxn id="37" idx="3"/>
              <a:endCxn id="40" idx="7"/>
            </p:cNvCxnSpPr>
            <p:nvPr/>
          </p:nvCxnSpPr>
          <p:spPr>
            <a:xfrm rot="5400000">
              <a:off x="5923989" y="4323789"/>
              <a:ext cx="1182222" cy="6488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41"/>
          <p:cNvGrpSpPr/>
          <p:nvPr/>
        </p:nvGrpSpPr>
        <p:grpSpPr>
          <a:xfrm>
            <a:off x="2590800" y="1752600"/>
            <a:ext cx="6553200" cy="4495800"/>
            <a:chOff x="1066800" y="1524000"/>
            <a:chExt cx="6553200" cy="4495800"/>
          </a:xfrm>
        </p:grpSpPr>
        <p:cxnSp>
          <p:nvCxnSpPr>
            <p:cNvPr id="43" name="Straight Arrow Connector 42"/>
            <p:cNvCxnSpPr>
              <a:stCxn id="47" idx="3"/>
              <a:endCxn id="48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8" idx="3"/>
              <a:endCxn id="50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8" idx="5"/>
              <a:endCxn id="51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7" idx="5"/>
              <a:endCxn id="49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Oval 46"/>
            <p:cNvSpPr/>
            <p:nvPr/>
          </p:nvSpPr>
          <p:spPr>
            <a:xfrm>
              <a:off x="4495800" y="15240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15</a:t>
              </a:r>
            </a:p>
          </p:txBody>
        </p:sp>
        <p:sp>
          <p:nvSpPr>
            <p:cNvPr id="48" name="Oval 47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49" name="Oval 48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50" name="Oval 49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51" name="Oval 50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54102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cxnSp>
          <p:nvCxnSpPr>
            <p:cNvPr id="53" name="Straight Arrow Connector 52"/>
            <p:cNvCxnSpPr>
              <a:stCxn id="49" idx="3"/>
              <a:endCxn id="52" idx="7"/>
            </p:cNvCxnSpPr>
            <p:nvPr/>
          </p:nvCxnSpPr>
          <p:spPr>
            <a:xfrm rot="5400000">
              <a:off x="5923989" y="4323789"/>
              <a:ext cx="1182222" cy="6488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002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Only the root can be deleted</a:t>
            </a:r>
          </a:p>
        </p:txBody>
      </p:sp>
      <p:cxnSp>
        <p:nvCxnSpPr>
          <p:cNvPr id="5" name="Straight Arrow Connector 4"/>
          <p:cNvCxnSpPr>
            <a:stCxn id="9" idx="3"/>
            <a:endCxn id="10" idx="7"/>
          </p:cNvCxnSpPr>
          <p:nvPr/>
        </p:nvCxnSpPr>
        <p:spPr>
          <a:xfrm rot="5400000">
            <a:off x="4933389" y="2418789"/>
            <a:ext cx="1106022" cy="13346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stCxn id="10" idx="3"/>
            <a:endCxn id="12" idx="7"/>
          </p:cNvCxnSpPr>
          <p:nvPr/>
        </p:nvCxnSpPr>
        <p:spPr>
          <a:xfrm rot="5400000">
            <a:off x="3180789" y="4476189"/>
            <a:ext cx="1182222" cy="801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10" idx="5"/>
            <a:endCxn id="13" idx="1"/>
          </p:cNvCxnSpPr>
          <p:nvPr/>
        </p:nvCxnSpPr>
        <p:spPr>
          <a:xfrm rot="16200000" flipH="1">
            <a:off x="4666689" y="4438089"/>
            <a:ext cx="1182222" cy="8774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9" idx="5"/>
            <a:endCxn id="11" idx="1"/>
          </p:cNvCxnSpPr>
          <p:nvPr/>
        </p:nvCxnSpPr>
        <p:spPr>
          <a:xfrm rot="16200000" flipH="1">
            <a:off x="7028889" y="2304489"/>
            <a:ext cx="1106022" cy="1563222"/>
          </a:xfrm>
          <a:prstGeom prst="straightConnector1">
            <a:avLst/>
          </a:prstGeom>
          <a:ln w="381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019800" y="17526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</a:p>
        </p:txBody>
      </p:sp>
      <p:sp>
        <p:nvSpPr>
          <p:cNvPr id="10" name="Oval 9"/>
          <p:cNvSpPr/>
          <p:nvPr/>
        </p:nvSpPr>
        <p:spPr>
          <a:xfrm>
            <a:off x="4038600" y="3505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</a:p>
        </p:txBody>
      </p:sp>
      <p:sp>
        <p:nvSpPr>
          <p:cNvPr id="11" name="Oval 10"/>
          <p:cNvSpPr/>
          <p:nvPr/>
        </p:nvSpPr>
        <p:spPr>
          <a:xfrm>
            <a:off x="8229600" y="35052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2590800" y="53340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0</a:t>
            </a:r>
          </a:p>
        </p:txBody>
      </p:sp>
      <p:sp>
        <p:nvSpPr>
          <p:cNvPr id="13" name="Oval 12"/>
          <p:cNvSpPr/>
          <p:nvPr/>
        </p:nvSpPr>
        <p:spPr>
          <a:xfrm>
            <a:off x="5562600" y="5334000"/>
            <a:ext cx="914400" cy="914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03179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Replace it with the "last" node</a:t>
            </a:r>
          </a:p>
        </p:txBody>
      </p:sp>
      <p:grpSp>
        <p:nvGrpSpPr>
          <p:cNvPr id="4" name="Group 13"/>
          <p:cNvGrpSpPr/>
          <p:nvPr/>
        </p:nvGrpSpPr>
        <p:grpSpPr>
          <a:xfrm>
            <a:off x="2590800" y="2514601"/>
            <a:ext cx="6553200" cy="3715311"/>
            <a:chOff x="1066800" y="2304489"/>
            <a:chExt cx="6553200" cy="3715311"/>
          </a:xfrm>
        </p:grpSpPr>
        <p:cxnSp>
          <p:nvCxnSpPr>
            <p:cNvPr id="5" name="Straight Arrow Connector 4"/>
            <p:cNvCxnSpPr>
              <a:endCxn id="10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42094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endCxn id="11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  <p:grpSp>
        <p:nvGrpSpPr>
          <p:cNvPr id="9" name="Group 14"/>
          <p:cNvGrpSpPr/>
          <p:nvPr/>
        </p:nvGrpSpPr>
        <p:grpSpPr>
          <a:xfrm>
            <a:off x="2590800" y="1752601"/>
            <a:ext cx="6553200" cy="4477311"/>
            <a:chOff x="1066800" y="1542489"/>
            <a:chExt cx="6553200" cy="4477311"/>
          </a:xfrm>
        </p:grpSpPr>
        <p:cxnSp>
          <p:nvCxnSpPr>
            <p:cNvPr id="16" name="Straight Arrow Connector 15"/>
            <p:cNvCxnSpPr>
              <a:endCxn id="20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20" idx="3"/>
              <a:endCxn id="22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21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val 19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21" name="Oval 20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23" name="Oval 22"/>
            <p:cNvSpPr/>
            <p:nvPr/>
          </p:nvSpPr>
          <p:spPr>
            <a:xfrm>
              <a:off x="4495800" y="1542489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317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Then, bubble down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590800" y="1752601"/>
            <a:ext cx="6553200" cy="4477311"/>
            <a:chOff x="1066800" y="1542489"/>
            <a:chExt cx="6553200" cy="4477311"/>
          </a:xfrm>
        </p:grpSpPr>
        <p:cxnSp>
          <p:nvCxnSpPr>
            <p:cNvPr id="5" name="Straight Arrow Connector 4"/>
            <p:cNvCxnSpPr>
              <a:endCxn id="8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8" idx="3"/>
              <a:endCxn id="10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endCxn id="9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495800" y="1542489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590800" y="1752601"/>
            <a:ext cx="6553200" cy="4477311"/>
            <a:chOff x="1066800" y="1542489"/>
            <a:chExt cx="6553200" cy="4477311"/>
          </a:xfrm>
        </p:grpSpPr>
        <p:cxnSp>
          <p:nvCxnSpPr>
            <p:cNvPr id="13" name="Straight Arrow Connector 12"/>
            <p:cNvCxnSpPr>
              <a:endCxn id="16" idx="7"/>
            </p:cNvCxnSpPr>
            <p:nvPr/>
          </p:nvCxnSpPr>
          <p:spPr>
            <a:xfrm rot="5400000">
              <a:off x="3409389" y="21901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6" idx="3"/>
              <a:endCxn id="18" idx="7"/>
            </p:cNvCxnSpPr>
            <p:nvPr/>
          </p:nvCxnSpPr>
          <p:spPr>
            <a:xfrm rot="5400000">
              <a:off x="1656789" y="42475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17" idx="1"/>
            </p:cNvCxnSpPr>
            <p:nvPr/>
          </p:nvCxnSpPr>
          <p:spPr>
            <a:xfrm rot="16200000" flipH="1">
              <a:off x="5504889" y="20758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2514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6705600" y="3276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8" name="Oval 17"/>
            <p:cNvSpPr/>
            <p:nvPr/>
          </p:nvSpPr>
          <p:spPr>
            <a:xfrm>
              <a:off x="1066800" y="51054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9" name="Oval 18"/>
            <p:cNvSpPr/>
            <p:nvPr/>
          </p:nvSpPr>
          <p:spPr>
            <a:xfrm>
              <a:off x="4495800" y="1542489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178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Heaps only have:</a:t>
            </a:r>
          </a:p>
          <a:p>
            <a:pPr lvl="1"/>
            <a:r>
              <a:rPr lang="en-US" dirty="0"/>
              <a:t>Add</a:t>
            </a:r>
          </a:p>
          <a:p>
            <a:pPr lvl="1"/>
            <a:r>
              <a:rPr lang="en-US" dirty="0"/>
              <a:t>Remove Largest</a:t>
            </a:r>
          </a:p>
          <a:p>
            <a:pPr lvl="1"/>
            <a:r>
              <a:rPr lang="en-US" dirty="0"/>
              <a:t>Get Largest</a:t>
            </a:r>
          </a:p>
          <a:p>
            <a:r>
              <a:rPr lang="en-US" dirty="0"/>
              <a:t>Which cost:</a:t>
            </a:r>
          </a:p>
          <a:p>
            <a:pPr lvl="1"/>
            <a:r>
              <a:rPr lang="en-US" dirty="0"/>
              <a:t>Add:			O(log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Remove Largest:	O(log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Get Largest:		O(1)</a:t>
            </a:r>
          </a:p>
          <a:p>
            <a:r>
              <a:rPr lang="en-US" dirty="0"/>
              <a:t>Heaps are a perfect data structure for a priority queue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7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implementation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28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priority queue is an ADT that allows us to insert key values and efficiently retrieve the highest priority one</a:t>
            </a:r>
          </a:p>
          <a:p>
            <a:r>
              <a:rPr lang="en-US" dirty="0"/>
              <a:t>It has these operations:</a:t>
            </a:r>
          </a:p>
          <a:p>
            <a:pPr lvl="1"/>
            <a:r>
              <a:rPr lang="en-US" b="1" dirty="0"/>
              <a:t>Insert(key)</a:t>
            </a:r>
            <a:r>
              <a:rPr lang="en-US" dirty="0"/>
              <a:t>		Put the key into the priority </a:t>
            </a:r>
          </a:p>
          <a:p>
            <a:pPr marL="457200" lvl="1" indent="0">
              <a:buNone/>
            </a:pPr>
            <a:r>
              <a:rPr lang="en-US" dirty="0"/>
              <a:t>				queue</a:t>
            </a:r>
          </a:p>
          <a:p>
            <a:pPr lvl="1"/>
            <a:r>
              <a:rPr lang="en-US" b="1" dirty="0"/>
              <a:t>Max()</a:t>
            </a:r>
            <a:r>
              <a:rPr lang="en-US" dirty="0"/>
              <a:t>			Get the highest value key</a:t>
            </a:r>
          </a:p>
          <a:p>
            <a:pPr lvl="1"/>
            <a:r>
              <a:rPr lang="en-US" b="1" dirty="0"/>
              <a:t>Remove Max()</a:t>
            </a:r>
            <a:r>
              <a:rPr lang="en-US" dirty="0"/>
              <a:t>	Remove the highest value key</a:t>
            </a:r>
          </a:p>
        </p:txBody>
      </p:sp>
    </p:spTree>
    <p:extLst>
      <p:ext uri="{BB962C8B-B14F-4D97-AF65-F5344CB8AC3E}">
        <p14:creationId xmlns:p14="http://schemas.microsoft.com/office/powerpoint/2010/main" val="127870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turns out that a heap is a great way to implement a priority queue</a:t>
            </a:r>
          </a:p>
          <a:p>
            <a:r>
              <a:rPr lang="en-US" dirty="0"/>
              <a:t>Although it's useful to </a:t>
            </a:r>
            <a:r>
              <a:rPr lang="en-US" i="1" dirty="0"/>
              <a:t>think</a:t>
            </a:r>
            <a:r>
              <a:rPr lang="en-US" dirty="0"/>
              <a:t> of a heap as a complete binary tree, almost no one implements them that way</a:t>
            </a:r>
          </a:p>
          <a:p>
            <a:r>
              <a:rPr lang="en-US" dirty="0"/>
              <a:t>Instead, we can view the heap as an </a:t>
            </a:r>
            <a:r>
              <a:rPr lang="en-US" b="1" dirty="0"/>
              <a:t>array</a:t>
            </a:r>
          </a:p>
          <a:p>
            <a:r>
              <a:rPr lang="en-US" dirty="0"/>
              <a:t>Because it's a </a:t>
            </a:r>
            <a:r>
              <a:rPr lang="en-US" b="1" dirty="0"/>
              <a:t>complete</a:t>
            </a:r>
            <a:r>
              <a:rPr lang="en-US" dirty="0"/>
              <a:t> binary tree, there will be no empty spots in the array</a:t>
            </a:r>
          </a:p>
        </p:txBody>
      </p:sp>
    </p:spTree>
    <p:extLst>
      <p:ext uri="{BB962C8B-B14F-4D97-AF65-F5344CB8AC3E}">
        <p14:creationId xmlns:p14="http://schemas.microsoft.com/office/powerpoint/2010/main" val="96461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Lower bound on sorting</a:t>
            </a:r>
          </a:p>
          <a:p>
            <a:r>
              <a:rPr lang="en-US" dirty="0"/>
              <a:t>Counting sort</a:t>
            </a:r>
          </a:p>
          <a:p>
            <a:r>
              <a:rPr lang="en-US" dirty="0"/>
              <a:t>Radix sort</a:t>
            </a:r>
          </a:p>
          <a:p>
            <a:r>
              <a:rPr lang="en-US" dirty="0"/>
              <a:t>Started heaps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Illustrated: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left child of element </a:t>
            </a:r>
            <a:r>
              <a:rPr lang="en-US" b="1" i="1" dirty="0" err="1"/>
              <a:t>i</a:t>
            </a:r>
            <a:r>
              <a:rPr lang="en-US" dirty="0"/>
              <a:t> is at 2</a:t>
            </a:r>
            <a:r>
              <a:rPr lang="en-US" b="1" i="1" dirty="0"/>
              <a:t>i</a:t>
            </a:r>
            <a:r>
              <a:rPr lang="en-US" dirty="0"/>
              <a:t> + 1</a:t>
            </a:r>
          </a:p>
          <a:p>
            <a:r>
              <a:rPr lang="en-US" dirty="0"/>
              <a:t>The right child of element </a:t>
            </a:r>
            <a:r>
              <a:rPr lang="en-US" b="1" i="1" dirty="0" err="1"/>
              <a:t>i</a:t>
            </a:r>
            <a:r>
              <a:rPr lang="en-US" dirty="0"/>
              <a:t> is at 2</a:t>
            </a:r>
            <a:r>
              <a:rPr lang="en-US" b="1" i="1" dirty="0"/>
              <a:t>i</a:t>
            </a:r>
            <a:r>
              <a:rPr lang="en-US" dirty="0"/>
              <a:t> + 2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133601" y="2286000"/>
            <a:ext cx="3998563" cy="2743200"/>
            <a:chOff x="1066800" y="1219200"/>
            <a:chExt cx="6553200" cy="4495800"/>
          </a:xfrm>
        </p:grpSpPr>
        <p:cxnSp>
          <p:nvCxnSpPr>
            <p:cNvPr id="5" name="Straight Arrow Connector 4"/>
            <p:cNvCxnSpPr>
              <a:stCxn id="9" idx="3"/>
              <a:endCxn id="10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3"/>
              <a:endCxn id="12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5"/>
              <a:endCxn id="13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0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1</a:t>
              </a:r>
            </a:p>
          </p:txBody>
        </p:sp>
      </p:grpSp>
      <p:grpSp>
        <p:nvGrpSpPr>
          <p:cNvPr id="19" name="Group 25"/>
          <p:cNvGrpSpPr/>
          <p:nvPr/>
        </p:nvGrpSpPr>
        <p:grpSpPr>
          <a:xfrm>
            <a:off x="6705600" y="3200400"/>
            <a:ext cx="3810000" cy="1600200"/>
            <a:chOff x="5029200" y="3200400"/>
            <a:chExt cx="3810000" cy="1600200"/>
          </a:xfrm>
        </p:grpSpPr>
        <p:grpSp>
          <p:nvGrpSpPr>
            <p:cNvPr id="20" name="Group 18"/>
            <p:cNvGrpSpPr/>
            <p:nvPr/>
          </p:nvGrpSpPr>
          <p:grpSpPr>
            <a:xfrm>
              <a:off x="5029200" y="3200400"/>
              <a:ext cx="3810000" cy="762000"/>
              <a:chOff x="5029200" y="4038600"/>
              <a:chExt cx="2286000" cy="457200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5029200" y="4038600"/>
                <a:ext cx="457200" cy="457200"/>
              </a:xfrm>
              <a:prstGeom prst="rect">
                <a:avLst/>
              </a:prstGeom>
              <a:ln w="38100">
                <a:prstDash val="solid"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486400" y="4038600"/>
                <a:ext cx="457200" cy="457200"/>
              </a:xfrm>
              <a:prstGeom prst="rect">
                <a:avLst/>
              </a:prstGeom>
              <a:ln w="38100">
                <a:prstDash val="solid"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9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943600" y="4038600"/>
                <a:ext cx="457200" cy="457200"/>
              </a:xfrm>
              <a:prstGeom prst="rect">
                <a:avLst/>
              </a:prstGeom>
              <a:ln w="38100">
                <a:prstDash val="solid"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6400800" y="4038600"/>
                <a:ext cx="457200" cy="457200"/>
              </a:xfrm>
              <a:prstGeom prst="rect">
                <a:avLst/>
              </a:prstGeom>
              <a:ln w="38100">
                <a:prstDash val="solid"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6858000" y="4038600"/>
                <a:ext cx="457200" cy="457200"/>
              </a:xfrm>
              <a:prstGeom prst="rect">
                <a:avLst/>
              </a:prstGeom>
              <a:ln w="38100">
                <a:prstDash val="solid"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</a:t>
                </a:r>
              </a:p>
            </p:txBody>
          </p:sp>
        </p:grpSp>
        <p:grpSp>
          <p:nvGrpSpPr>
            <p:cNvPr id="26" name="Group 19"/>
            <p:cNvGrpSpPr/>
            <p:nvPr/>
          </p:nvGrpSpPr>
          <p:grpSpPr>
            <a:xfrm>
              <a:off x="5029200" y="4038600"/>
              <a:ext cx="3810000" cy="762000"/>
              <a:chOff x="5029200" y="4038600"/>
              <a:chExt cx="2286000" cy="457200"/>
            </a:xfrm>
            <a:noFill/>
          </p:grpSpPr>
          <p:sp>
            <p:nvSpPr>
              <p:cNvPr id="21" name="Rectangle 20"/>
              <p:cNvSpPr/>
              <p:nvPr/>
            </p:nvSpPr>
            <p:spPr>
              <a:xfrm>
                <a:off x="50292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0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4864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1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9436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2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4008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3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858000" y="4038600"/>
                <a:ext cx="4572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latin typeface="Courier New" pitchFamily="49" charset="0"/>
                    <a:cs typeface="Courier New" pitchFamily="49" charset="0"/>
                  </a:rPr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466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Array implementation of priority queue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PriorityQueue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private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keys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[10];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 = 0;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…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51535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insert(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key)</a:t>
            </a:r>
          </a:p>
          <a:p>
            <a:pPr>
              <a:buNone/>
            </a:pPr>
            <a:endParaRPr lang="en-US" dirty="0"/>
          </a:p>
          <a:p>
            <a:pPr marL="896112" indent="-457200"/>
            <a:r>
              <a:rPr lang="en-US" dirty="0"/>
              <a:t>Always put the key at the end of the array (resizing if needed)</a:t>
            </a:r>
          </a:p>
          <a:p>
            <a:pPr marL="896112" indent="-457200"/>
            <a:r>
              <a:rPr lang="en-US" dirty="0"/>
              <a:t>The value will often need to be bubbled up, using the following helper method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bubbleUp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index)</a:t>
            </a: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15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max()</a:t>
            </a:r>
          </a:p>
          <a:p>
            <a:pPr>
              <a:buNone/>
            </a:pPr>
            <a:endParaRPr lang="en-US" dirty="0"/>
          </a:p>
          <a:p>
            <a:pPr marL="896112" indent="-457200"/>
            <a:r>
              <a:rPr lang="en-US" dirty="0"/>
              <a:t>Find the maximum value in the priority queue</a:t>
            </a:r>
          </a:p>
          <a:p>
            <a:pPr marL="896112" indent="-457200"/>
            <a:r>
              <a:rPr lang="en-US" dirty="0"/>
              <a:t>Hint: this method is really easy</a:t>
            </a:r>
          </a:p>
        </p:txBody>
      </p:sp>
    </p:spTree>
    <p:extLst>
      <p:ext uri="{BB962C8B-B14F-4D97-AF65-F5344CB8AC3E}">
        <p14:creationId xmlns:p14="http://schemas.microsoft.com/office/powerpoint/2010/main" val="254228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Remove Max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sz="3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removeMax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endParaRPr lang="en-US" dirty="0"/>
          </a:p>
          <a:p>
            <a:pPr marL="896112" indent="-457200"/>
            <a:r>
              <a:rPr lang="en-US" dirty="0"/>
              <a:t>Store the value at the top of the heap (array index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)</a:t>
            </a:r>
          </a:p>
          <a:p>
            <a:pPr marL="896112" indent="-457200"/>
            <a:r>
              <a:rPr lang="en-US" dirty="0"/>
              <a:t>Replace it with the last legal value in the array</a:t>
            </a:r>
          </a:p>
          <a:p>
            <a:pPr marL="896112" indent="-457200"/>
            <a:r>
              <a:rPr lang="en-US" dirty="0"/>
              <a:t>This value will generally need to be bubbled down, using the following helper method</a:t>
            </a:r>
          </a:p>
          <a:p>
            <a:pPr marL="1188720" lvl="1" indent="-457200"/>
            <a:r>
              <a:rPr lang="en-US" dirty="0"/>
              <a:t>Bubbling down is harder than bubbling up, because you might have two legal children!</a:t>
            </a:r>
          </a:p>
          <a:p>
            <a:pPr indent="0">
              <a:buNone/>
            </a:pPr>
            <a:endParaRPr lang="en-US" dirty="0"/>
          </a:p>
          <a:p>
            <a:pPr indent="0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bubbleDown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index)</a:t>
            </a:r>
          </a:p>
          <a:p>
            <a:pPr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</p:spTree>
    <p:extLst>
      <p:ext uri="{BB962C8B-B14F-4D97-AF65-F5344CB8AC3E}">
        <p14:creationId xmlns:p14="http://schemas.microsoft.com/office/powerpoint/2010/main" val="27911552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b="1" dirty="0"/>
              <a:t>Best</a:t>
            </a:r>
            <a:r>
              <a:rPr lang="en-US" dirty="0"/>
              <a:t>, </a:t>
            </a:r>
            <a:r>
              <a:rPr lang="en-US" b="1" dirty="0"/>
              <a:t>worst</a:t>
            </a:r>
            <a:r>
              <a:rPr lang="en-US" dirty="0"/>
              <a:t>, and </a:t>
            </a:r>
            <a:r>
              <a:rPr lang="en-US" b="1" dirty="0"/>
              <a:t>average</a:t>
            </a:r>
            <a:r>
              <a:rPr lang="en-US" dirty="0"/>
              <a:t> case running time of</a:t>
            </a:r>
          </a:p>
          <a:p>
            <a:pPr lvl="1">
              <a:buNone/>
            </a:pPr>
            <a:r>
              <a:rPr lang="en-US" dirty="0"/>
              <a:t>	O(</a:t>
            </a:r>
            <a:r>
              <a:rPr lang="en-US" b="1" i="1" dirty="0"/>
              <a:t>n </a:t>
            </a:r>
            <a:r>
              <a:rPr lang="en-US" dirty="0"/>
              <a:t>log 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In-place</a:t>
            </a:r>
          </a:p>
          <a:p>
            <a:pPr lvl="1"/>
            <a:r>
              <a:rPr lang="en-US" dirty="0"/>
              <a:t>Good for arrays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Not adaptive</a:t>
            </a:r>
          </a:p>
          <a:p>
            <a:pPr lvl="1"/>
            <a:r>
              <a:rPr lang="en-US" dirty="0"/>
              <a:t>Not stable</a:t>
            </a:r>
          </a:p>
        </p:txBody>
      </p:sp>
    </p:spTree>
    <p:extLst>
      <p:ext uri="{BB962C8B-B14F-4D97-AF65-F5344CB8AC3E}">
        <p14:creationId xmlns:p14="http://schemas.microsoft.com/office/powerpoint/2010/main" val="344305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Make the array have the heap property: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Let </a:t>
            </a:r>
            <a:r>
              <a:rPr lang="en-US" b="1" i="1" dirty="0" err="1"/>
              <a:t>i</a:t>
            </a:r>
            <a:r>
              <a:rPr lang="en-US" dirty="0"/>
              <a:t> be the index of the parent of the last two nodes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Bubble the value at index </a:t>
            </a:r>
            <a:r>
              <a:rPr lang="en-US" b="1" i="1" dirty="0" err="1"/>
              <a:t>i</a:t>
            </a:r>
            <a:r>
              <a:rPr lang="en-US" dirty="0"/>
              <a:t> down if needed</a:t>
            </a:r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Decrement </a:t>
            </a:r>
            <a:r>
              <a:rPr lang="en-US" b="1" i="1" dirty="0" err="1"/>
              <a:t>i</a:t>
            </a:r>
            <a:endParaRPr lang="en-US" b="1" i="1" dirty="0"/>
          </a:p>
          <a:p>
            <a:pPr marL="969264" lvl="1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i</a:t>
            </a:r>
            <a:r>
              <a:rPr lang="en-US" dirty="0"/>
              <a:t> is not less than zero, go to Step 2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Let </a:t>
            </a:r>
            <a:r>
              <a:rPr lang="en-US" b="1" i="1" dirty="0"/>
              <a:t>pos</a:t>
            </a:r>
            <a:r>
              <a:rPr lang="en-US" dirty="0"/>
              <a:t> be the index of the last element in the array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Swap index 0 with index </a:t>
            </a:r>
            <a:r>
              <a:rPr lang="en-US" b="1" i="1" dirty="0"/>
              <a:t>pos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Bubble down index 0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Decrement </a:t>
            </a:r>
            <a:r>
              <a:rPr lang="en-US" b="1" i="1" dirty="0"/>
              <a:t>pos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/>
              <a:t>If </a:t>
            </a:r>
            <a:r>
              <a:rPr lang="en-US" b="1" i="1" dirty="0"/>
              <a:t>pos</a:t>
            </a:r>
            <a:r>
              <a:rPr lang="en-US" dirty="0"/>
              <a:t> is greater than zero, go to Step 2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1803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</a:t>
            </a:r>
            <a:r>
              <a:rPr lang="en-US" dirty="0" err="1"/>
              <a:t>heapify</a:t>
            </a:r>
            <a:r>
              <a:rPr lang="en-US" dirty="0"/>
              <a:t> example</a:t>
            </a:r>
          </a:p>
        </p:txBody>
      </p:sp>
      <p:grpSp>
        <p:nvGrpSpPr>
          <p:cNvPr id="3" name="Group 101"/>
          <p:cNvGrpSpPr/>
          <p:nvPr/>
        </p:nvGrpSpPr>
        <p:grpSpPr>
          <a:xfrm>
            <a:off x="2514600" y="1828800"/>
            <a:ext cx="687388" cy="4800600"/>
            <a:chOff x="1066800" y="1828800"/>
            <a:chExt cx="687388" cy="4800600"/>
          </a:xfrm>
        </p:grpSpPr>
        <p:grpSp>
          <p:nvGrpSpPr>
            <p:cNvPr id="4" name="Group 3"/>
            <p:cNvGrpSpPr/>
            <p:nvPr/>
          </p:nvGrpSpPr>
          <p:grpSpPr>
            <a:xfrm rot="5400000">
              <a:off x="-99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5" name="Rectangle 4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6" name="Rectangle 5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</p:grpSp>
        <p:cxnSp>
          <p:nvCxnSpPr>
            <p:cNvPr id="80" name="Curved Connector 79"/>
            <p:cNvCxnSpPr>
              <a:stCxn id="5" idx="1"/>
              <a:endCxn id="6" idx="1"/>
            </p:cNvCxnSpPr>
            <p:nvPr/>
          </p:nvCxnSpPr>
          <p:spPr>
            <a:xfrm rot="10800000" flipV="1">
              <a:off x="1066800" y="2171700"/>
              <a:ext cx="1588" cy="6858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urved Connector 81"/>
            <p:cNvCxnSpPr>
              <a:stCxn id="5" idx="1"/>
              <a:endCxn id="7" idx="1"/>
            </p:cNvCxnSpPr>
            <p:nvPr/>
          </p:nvCxnSpPr>
          <p:spPr>
            <a:xfrm rot="10800000" flipV="1">
              <a:off x="1066800" y="2171700"/>
              <a:ext cx="1588" cy="1371600"/>
            </a:xfrm>
            <a:prstGeom prst="curvedConnector3">
              <a:avLst>
                <a:gd name="adj1" fmla="val 2579188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urved Connector 85"/>
            <p:cNvCxnSpPr>
              <a:stCxn id="6" idx="3"/>
              <a:endCxn id="8" idx="3"/>
            </p:cNvCxnSpPr>
            <p:nvPr/>
          </p:nvCxnSpPr>
          <p:spPr>
            <a:xfrm>
              <a:off x="1752600" y="2857500"/>
              <a:ext cx="1588" cy="13716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hape 89"/>
            <p:cNvCxnSpPr>
              <a:stCxn id="6" idx="3"/>
              <a:endCxn id="9" idx="3"/>
            </p:cNvCxnSpPr>
            <p:nvPr/>
          </p:nvCxnSpPr>
          <p:spPr>
            <a:xfrm>
              <a:off x="1752600" y="2857500"/>
              <a:ext cx="1588" cy="2057400"/>
            </a:xfrm>
            <a:prstGeom prst="curvedConnector3">
              <a:avLst>
                <a:gd name="adj1" fmla="val 26991507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urved Connector 94"/>
            <p:cNvCxnSpPr>
              <a:stCxn id="7" idx="1"/>
              <a:endCxn id="10" idx="1"/>
            </p:cNvCxnSpPr>
            <p:nvPr/>
          </p:nvCxnSpPr>
          <p:spPr>
            <a:xfrm rot="10800000" flipV="1">
              <a:off x="1066800" y="3543300"/>
              <a:ext cx="1588" cy="20574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urved Connector 96"/>
            <p:cNvCxnSpPr>
              <a:stCxn id="7" idx="1"/>
              <a:endCxn id="11" idx="1"/>
            </p:cNvCxnSpPr>
            <p:nvPr/>
          </p:nvCxnSpPr>
          <p:spPr>
            <a:xfrm rot="10800000" flipV="1">
              <a:off x="1066800" y="3543300"/>
              <a:ext cx="1588" cy="2743200"/>
            </a:xfrm>
            <a:prstGeom prst="curvedConnector3">
              <a:avLst>
                <a:gd name="adj1" fmla="val 3059037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50"/>
          <p:cNvGrpSpPr/>
          <p:nvPr/>
        </p:nvGrpSpPr>
        <p:grpSpPr>
          <a:xfrm>
            <a:off x="3886200" y="1828800"/>
            <a:ext cx="1601788" cy="4800600"/>
            <a:chOff x="2362200" y="1828800"/>
            <a:chExt cx="1601788" cy="4800600"/>
          </a:xfrm>
        </p:grpSpPr>
        <p:grpSp>
          <p:nvGrpSpPr>
            <p:cNvPr id="13" name="Group 102"/>
            <p:cNvGrpSpPr/>
            <p:nvPr/>
          </p:nvGrpSpPr>
          <p:grpSpPr>
            <a:xfrm>
              <a:off x="3276600" y="1828800"/>
              <a:ext cx="687388" cy="4800600"/>
              <a:chOff x="1066800" y="1828800"/>
              <a:chExt cx="687388" cy="4800600"/>
            </a:xfrm>
          </p:grpSpPr>
          <p:grpSp>
            <p:nvGrpSpPr>
              <p:cNvPr id="14" name="Group 3"/>
              <p:cNvGrpSpPr/>
              <p:nvPr/>
            </p:nvGrpSpPr>
            <p:grpSpPr>
              <a:xfrm rot="5400000">
                <a:off x="-990600" y="3886200"/>
                <a:ext cx="4800600" cy="685800"/>
                <a:chOff x="1981200" y="3200400"/>
                <a:chExt cx="4800600" cy="685800"/>
              </a:xfrm>
              <a:effectLst/>
            </p:grpSpPr>
            <p:sp>
              <p:nvSpPr>
                <p:cNvPr id="111" name="Rectangle 110"/>
                <p:cNvSpPr/>
                <p:nvPr/>
              </p:nvSpPr>
              <p:spPr>
                <a:xfrm rot="16200000">
                  <a:off x="1981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7</a:t>
                  </a: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 rot="16200000">
                  <a:off x="2667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45</a:t>
                  </a:r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 rot="16200000">
                  <a:off x="33528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108</a:t>
                  </a: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 rot="16200000">
                  <a:off x="40386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54</a:t>
                  </a:r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 rot="16200000">
                  <a:off x="47244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37</a:t>
                  </a:r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 rot="16200000">
                  <a:off x="5410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0</a:t>
                  </a:r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 rot="16200000">
                  <a:off x="6096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51</a:t>
                  </a:r>
                </a:p>
              </p:txBody>
            </p:sp>
          </p:grpSp>
          <p:cxnSp>
            <p:nvCxnSpPr>
              <p:cNvPr id="105" name="Curved Connector 104"/>
              <p:cNvCxnSpPr>
                <a:stCxn id="111" idx="1"/>
                <a:endCxn id="112" idx="1"/>
              </p:cNvCxnSpPr>
              <p:nvPr/>
            </p:nvCxnSpPr>
            <p:spPr>
              <a:xfrm rot="10800000" flipV="1">
                <a:off x="1066800" y="2171700"/>
                <a:ext cx="1588" cy="6858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Curved Connector 105"/>
              <p:cNvCxnSpPr>
                <a:stCxn id="111" idx="1"/>
                <a:endCxn id="113" idx="1"/>
              </p:cNvCxnSpPr>
              <p:nvPr/>
            </p:nvCxnSpPr>
            <p:spPr>
              <a:xfrm rot="10800000" flipV="1">
                <a:off x="1066800" y="2171700"/>
                <a:ext cx="1588" cy="1371600"/>
              </a:xfrm>
              <a:prstGeom prst="curvedConnector3">
                <a:avLst>
                  <a:gd name="adj1" fmla="val 2579188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Curved Connector 106"/>
              <p:cNvCxnSpPr>
                <a:stCxn id="112" idx="3"/>
                <a:endCxn id="114" idx="3"/>
              </p:cNvCxnSpPr>
              <p:nvPr/>
            </p:nvCxnSpPr>
            <p:spPr>
              <a:xfrm>
                <a:off x="1752600" y="2857500"/>
                <a:ext cx="1588" cy="13716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hape 89"/>
              <p:cNvCxnSpPr>
                <a:stCxn id="112" idx="3"/>
                <a:endCxn id="115" idx="3"/>
              </p:cNvCxnSpPr>
              <p:nvPr/>
            </p:nvCxnSpPr>
            <p:spPr>
              <a:xfrm>
                <a:off x="1752600" y="2857500"/>
                <a:ext cx="1588" cy="2057400"/>
              </a:xfrm>
              <a:prstGeom prst="curvedConnector3">
                <a:avLst>
                  <a:gd name="adj1" fmla="val 26991507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urved Connector 108"/>
              <p:cNvCxnSpPr>
                <a:stCxn id="113" idx="1"/>
                <a:endCxn id="116" idx="1"/>
              </p:cNvCxnSpPr>
              <p:nvPr/>
            </p:nvCxnSpPr>
            <p:spPr>
              <a:xfrm rot="10800000" flipV="1">
                <a:off x="1066800" y="3543300"/>
                <a:ext cx="1588" cy="20574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urved Connector 109"/>
              <p:cNvCxnSpPr>
                <a:stCxn id="113" idx="1"/>
                <a:endCxn id="117" idx="1"/>
              </p:cNvCxnSpPr>
              <p:nvPr/>
            </p:nvCxnSpPr>
            <p:spPr>
              <a:xfrm rot="10800000" flipV="1">
                <a:off x="1066800" y="3543300"/>
                <a:ext cx="1588" cy="2743200"/>
              </a:xfrm>
              <a:prstGeom prst="curvedConnector3">
                <a:avLst>
                  <a:gd name="adj1" fmla="val 3059037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8" name="Right Arrow 147"/>
            <p:cNvSpPr/>
            <p:nvPr/>
          </p:nvSpPr>
          <p:spPr>
            <a:xfrm>
              <a:off x="2362200" y="3733800"/>
              <a:ext cx="381000" cy="3810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51"/>
          <p:cNvGrpSpPr/>
          <p:nvPr/>
        </p:nvGrpSpPr>
        <p:grpSpPr>
          <a:xfrm>
            <a:off x="6096000" y="1828800"/>
            <a:ext cx="1600200" cy="4800600"/>
            <a:chOff x="4572000" y="1828800"/>
            <a:chExt cx="1600200" cy="4800600"/>
          </a:xfrm>
        </p:grpSpPr>
        <p:grpSp>
          <p:nvGrpSpPr>
            <p:cNvPr id="16" name="Group 117"/>
            <p:cNvGrpSpPr/>
            <p:nvPr/>
          </p:nvGrpSpPr>
          <p:grpSpPr>
            <a:xfrm>
              <a:off x="5484812" y="1828800"/>
              <a:ext cx="687388" cy="4800600"/>
              <a:chOff x="1066800" y="1828800"/>
              <a:chExt cx="687388" cy="4800600"/>
            </a:xfrm>
          </p:grpSpPr>
          <p:grpSp>
            <p:nvGrpSpPr>
              <p:cNvPr id="17" name="Group 3"/>
              <p:cNvGrpSpPr/>
              <p:nvPr/>
            </p:nvGrpSpPr>
            <p:grpSpPr>
              <a:xfrm rot="5400000">
                <a:off x="-990600" y="3886200"/>
                <a:ext cx="4800600" cy="685800"/>
                <a:chOff x="1981200" y="3200400"/>
                <a:chExt cx="4800600" cy="685800"/>
              </a:xfrm>
              <a:effectLst/>
            </p:grpSpPr>
            <p:sp>
              <p:nvSpPr>
                <p:cNvPr id="126" name="Rectangle 125"/>
                <p:cNvSpPr/>
                <p:nvPr/>
              </p:nvSpPr>
              <p:spPr>
                <a:xfrm rot="16200000">
                  <a:off x="1981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7</a:t>
                  </a:r>
                </a:p>
              </p:txBody>
            </p:sp>
            <p:sp>
              <p:nvSpPr>
                <p:cNvPr id="127" name="Rectangle 126"/>
                <p:cNvSpPr/>
                <p:nvPr/>
              </p:nvSpPr>
              <p:spPr>
                <a:xfrm rot="16200000">
                  <a:off x="2667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54</a:t>
                  </a:r>
                </a:p>
              </p:txBody>
            </p:sp>
            <p:sp>
              <p:nvSpPr>
                <p:cNvPr id="128" name="Rectangle 127"/>
                <p:cNvSpPr/>
                <p:nvPr/>
              </p:nvSpPr>
              <p:spPr>
                <a:xfrm rot="16200000">
                  <a:off x="33528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108</a:t>
                  </a:r>
                </a:p>
              </p:txBody>
            </p:sp>
            <p:sp>
              <p:nvSpPr>
                <p:cNvPr id="129" name="Rectangle 128"/>
                <p:cNvSpPr/>
                <p:nvPr/>
              </p:nvSpPr>
              <p:spPr>
                <a:xfrm rot="16200000">
                  <a:off x="40386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45</a:t>
                  </a:r>
                </a:p>
              </p:txBody>
            </p:sp>
            <p:sp>
              <p:nvSpPr>
                <p:cNvPr id="130" name="Rectangle 129"/>
                <p:cNvSpPr/>
                <p:nvPr/>
              </p:nvSpPr>
              <p:spPr>
                <a:xfrm rot="16200000">
                  <a:off x="47244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37</a:t>
                  </a:r>
                </a:p>
              </p:txBody>
            </p:sp>
            <p:sp>
              <p:nvSpPr>
                <p:cNvPr id="131" name="Rectangle 130"/>
                <p:cNvSpPr/>
                <p:nvPr/>
              </p:nvSpPr>
              <p:spPr>
                <a:xfrm rot="16200000">
                  <a:off x="5410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0</a:t>
                  </a:r>
                </a:p>
              </p:txBody>
            </p:sp>
            <p:sp>
              <p:nvSpPr>
                <p:cNvPr id="132" name="Rectangle 131"/>
                <p:cNvSpPr/>
                <p:nvPr/>
              </p:nvSpPr>
              <p:spPr>
                <a:xfrm rot="16200000">
                  <a:off x="6096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51</a:t>
                  </a:r>
                </a:p>
              </p:txBody>
            </p:sp>
          </p:grpSp>
          <p:cxnSp>
            <p:nvCxnSpPr>
              <p:cNvPr id="120" name="Curved Connector 119"/>
              <p:cNvCxnSpPr>
                <a:stCxn id="126" idx="1"/>
                <a:endCxn id="127" idx="1"/>
              </p:cNvCxnSpPr>
              <p:nvPr/>
            </p:nvCxnSpPr>
            <p:spPr>
              <a:xfrm rot="10800000" flipV="1">
                <a:off x="1066800" y="2171700"/>
                <a:ext cx="1588" cy="6858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Curved Connector 120"/>
              <p:cNvCxnSpPr>
                <a:stCxn id="126" idx="1"/>
                <a:endCxn id="128" idx="1"/>
              </p:cNvCxnSpPr>
              <p:nvPr/>
            </p:nvCxnSpPr>
            <p:spPr>
              <a:xfrm rot="10800000" flipV="1">
                <a:off x="1066800" y="2171700"/>
                <a:ext cx="1588" cy="1371600"/>
              </a:xfrm>
              <a:prstGeom prst="curvedConnector3">
                <a:avLst>
                  <a:gd name="adj1" fmla="val 2579188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Curved Connector 121"/>
              <p:cNvCxnSpPr>
                <a:stCxn id="127" idx="3"/>
                <a:endCxn id="129" idx="3"/>
              </p:cNvCxnSpPr>
              <p:nvPr/>
            </p:nvCxnSpPr>
            <p:spPr>
              <a:xfrm>
                <a:off x="1752600" y="2857500"/>
                <a:ext cx="1588" cy="13716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hape 89"/>
              <p:cNvCxnSpPr>
                <a:stCxn id="127" idx="3"/>
                <a:endCxn id="130" idx="3"/>
              </p:cNvCxnSpPr>
              <p:nvPr/>
            </p:nvCxnSpPr>
            <p:spPr>
              <a:xfrm>
                <a:off x="1752600" y="2857500"/>
                <a:ext cx="1588" cy="2057400"/>
              </a:xfrm>
              <a:prstGeom prst="curvedConnector3">
                <a:avLst>
                  <a:gd name="adj1" fmla="val 26991507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Curved Connector 123"/>
              <p:cNvCxnSpPr>
                <a:stCxn id="128" idx="1"/>
                <a:endCxn id="131" idx="1"/>
              </p:cNvCxnSpPr>
              <p:nvPr/>
            </p:nvCxnSpPr>
            <p:spPr>
              <a:xfrm rot="10800000" flipV="1">
                <a:off x="1066800" y="3543300"/>
                <a:ext cx="1588" cy="20574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Curved Connector 124"/>
              <p:cNvCxnSpPr>
                <a:stCxn id="128" idx="1"/>
                <a:endCxn id="132" idx="1"/>
              </p:cNvCxnSpPr>
              <p:nvPr/>
            </p:nvCxnSpPr>
            <p:spPr>
              <a:xfrm rot="10800000" flipV="1">
                <a:off x="1066800" y="3543300"/>
                <a:ext cx="1588" cy="2743200"/>
              </a:xfrm>
              <a:prstGeom prst="curvedConnector3">
                <a:avLst>
                  <a:gd name="adj1" fmla="val 3059037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9" name="Right Arrow 148"/>
            <p:cNvSpPr/>
            <p:nvPr/>
          </p:nvSpPr>
          <p:spPr>
            <a:xfrm>
              <a:off x="4572000" y="3733800"/>
              <a:ext cx="381000" cy="3810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52"/>
          <p:cNvGrpSpPr/>
          <p:nvPr/>
        </p:nvGrpSpPr>
        <p:grpSpPr>
          <a:xfrm>
            <a:off x="8229600" y="1828800"/>
            <a:ext cx="1600200" cy="4800600"/>
            <a:chOff x="6705600" y="1828800"/>
            <a:chExt cx="1600200" cy="4800600"/>
          </a:xfrm>
        </p:grpSpPr>
        <p:grpSp>
          <p:nvGrpSpPr>
            <p:cNvPr id="19" name="Group 132"/>
            <p:cNvGrpSpPr/>
            <p:nvPr/>
          </p:nvGrpSpPr>
          <p:grpSpPr>
            <a:xfrm>
              <a:off x="7618412" y="1828800"/>
              <a:ext cx="687388" cy="4800600"/>
              <a:chOff x="1066800" y="1828800"/>
              <a:chExt cx="687388" cy="4800600"/>
            </a:xfrm>
          </p:grpSpPr>
          <p:grpSp>
            <p:nvGrpSpPr>
              <p:cNvPr id="20" name="Group 3"/>
              <p:cNvGrpSpPr/>
              <p:nvPr/>
            </p:nvGrpSpPr>
            <p:grpSpPr>
              <a:xfrm rot="5400000">
                <a:off x="-990600" y="3886200"/>
                <a:ext cx="4800600" cy="685800"/>
                <a:chOff x="1981200" y="3200400"/>
                <a:chExt cx="4800600" cy="685800"/>
              </a:xfrm>
              <a:effectLst/>
            </p:grpSpPr>
            <p:sp>
              <p:nvSpPr>
                <p:cNvPr id="141" name="Rectangle 140"/>
                <p:cNvSpPr/>
                <p:nvPr/>
              </p:nvSpPr>
              <p:spPr>
                <a:xfrm rot="16200000">
                  <a:off x="1981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108</a:t>
                  </a:r>
                </a:p>
              </p:txBody>
            </p:sp>
            <p:sp>
              <p:nvSpPr>
                <p:cNvPr id="142" name="Rectangle 141"/>
                <p:cNvSpPr/>
                <p:nvPr/>
              </p:nvSpPr>
              <p:spPr>
                <a:xfrm rot="16200000">
                  <a:off x="2667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54</a:t>
                  </a:r>
                </a:p>
              </p:txBody>
            </p:sp>
            <p:sp>
              <p:nvSpPr>
                <p:cNvPr id="143" name="Rectangle 142"/>
                <p:cNvSpPr/>
                <p:nvPr/>
              </p:nvSpPr>
              <p:spPr>
                <a:xfrm rot="16200000">
                  <a:off x="33528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51</a:t>
                  </a:r>
                </a:p>
              </p:txBody>
            </p:sp>
            <p:sp>
              <p:nvSpPr>
                <p:cNvPr id="144" name="Rectangle 143"/>
                <p:cNvSpPr/>
                <p:nvPr/>
              </p:nvSpPr>
              <p:spPr>
                <a:xfrm rot="16200000">
                  <a:off x="40386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45</a:t>
                  </a:r>
                </a:p>
              </p:txBody>
            </p:sp>
            <p:sp>
              <p:nvSpPr>
                <p:cNvPr id="145" name="Rectangle 144"/>
                <p:cNvSpPr/>
                <p:nvPr/>
              </p:nvSpPr>
              <p:spPr>
                <a:xfrm rot="16200000">
                  <a:off x="47244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37</a:t>
                  </a:r>
                </a:p>
              </p:txBody>
            </p:sp>
            <p:sp>
              <p:nvSpPr>
                <p:cNvPr id="146" name="Rectangle 145"/>
                <p:cNvSpPr/>
                <p:nvPr/>
              </p:nvSpPr>
              <p:spPr>
                <a:xfrm rot="16200000">
                  <a:off x="5410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0</a:t>
                  </a:r>
                </a:p>
              </p:txBody>
            </p:sp>
            <p:sp>
              <p:nvSpPr>
                <p:cNvPr id="147" name="Rectangle 146"/>
                <p:cNvSpPr/>
                <p:nvPr/>
              </p:nvSpPr>
              <p:spPr>
                <a:xfrm rot="16200000">
                  <a:off x="6096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7</a:t>
                  </a:r>
                </a:p>
              </p:txBody>
            </p:sp>
          </p:grpSp>
          <p:cxnSp>
            <p:nvCxnSpPr>
              <p:cNvPr id="135" name="Curved Connector 134"/>
              <p:cNvCxnSpPr>
                <a:stCxn id="141" idx="1"/>
                <a:endCxn id="142" idx="1"/>
              </p:cNvCxnSpPr>
              <p:nvPr/>
            </p:nvCxnSpPr>
            <p:spPr>
              <a:xfrm rot="10800000" flipV="1">
                <a:off x="1066800" y="2171700"/>
                <a:ext cx="1588" cy="6858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Curved Connector 135"/>
              <p:cNvCxnSpPr>
                <a:stCxn id="141" idx="1"/>
                <a:endCxn id="143" idx="1"/>
              </p:cNvCxnSpPr>
              <p:nvPr/>
            </p:nvCxnSpPr>
            <p:spPr>
              <a:xfrm rot="10800000" flipV="1">
                <a:off x="1066800" y="2171700"/>
                <a:ext cx="1588" cy="1371600"/>
              </a:xfrm>
              <a:prstGeom prst="curvedConnector3">
                <a:avLst>
                  <a:gd name="adj1" fmla="val 2579188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Curved Connector 136"/>
              <p:cNvCxnSpPr>
                <a:stCxn id="142" idx="3"/>
                <a:endCxn id="144" idx="3"/>
              </p:cNvCxnSpPr>
              <p:nvPr/>
            </p:nvCxnSpPr>
            <p:spPr>
              <a:xfrm>
                <a:off x="1752600" y="2857500"/>
                <a:ext cx="1588" cy="13716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hape 89"/>
              <p:cNvCxnSpPr>
                <a:stCxn id="142" idx="3"/>
                <a:endCxn id="145" idx="3"/>
              </p:cNvCxnSpPr>
              <p:nvPr/>
            </p:nvCxnSpPr>
            <p:spPr>
              <a:xfrm>
                <a:off x="1752600" y="2857500"/>
                <a:ext cx="1588" cy="2057400"/>
              </a:xfrm>
              <a:prstGeom prst="curvedConnector3">
                <a:avLst>
                  <a:gd name="adj1" fmla="val 26991507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Curved Connector 138"/>
              <p:cNvCxnSpPr>
                <a:stCxn id="143" idx="1"/>
                <a:endCxn id="146" idx="1"/>
              </p:cNvCxnSpPr>
              <p:nvPr/>
            </p:nvCxnSpPr>
            <p:spPr>
              <a:xfrm rot="10800000" flipV="1">
                <a:off x="1066800" y="3543300"/>
                <a:ext cx="1588" cy="20574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Curved Connector 139"/>
              <p:cNvCxnSpPr>
                <a:stCxn id="143" idx="1"/>
                <a:endCxn id="147" idx="1"/>
              </p:cNvCxnSpPr>
              <p:nvPr/>
            </p:nvCxnSpPr>
            <p:spPr>
              <a:xfrm rot="10800000" flipV="1">
                <a:off x="1066800" y="3543300"/>
                <a:ext cx="1588" cy="2743200"/>
              </a:xfrm>
              <a:prstGeom prst="curvedConnector3">
                <a:avLst>
                  <a:gd name="adj1" fmla="val 3059037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0" name="Right Arrow 149"/>
            <p:cNvSpPr/>
            <p:nvPr/>
          </p:nvSpPr>
          <p:spPr>
            <a:xfrm>
              <a:off x="6705600" y="3733800"/>
              <a:ext cx="381000" cy="3810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2097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extraction example</a:t>
            </a:r>
          </a:p>
        </p:txBody>
      </p:sp>
      <p:grpSp>
        <p:nvGrpSpPr>
          <p:cNvPr id="3" name="Group 132"/>
          <p:cNvGrpSpPr/>
          <p:nvPr/>
        </p:nvGrpSpPr>
        <p:grpSpPr>
          <a:xfrm>
            <a:off x="2362200" y="1905000"/>
            <a:ext cx="687388" cy="4800600"/>
            <a:chOff x="1066800" y="1828800"/>
            <a:chExt cx="687388" cy="4800600"/>
          </a:xfrm>
        </p:grpSpPr>
        <p:grpSp>
          <p:nvGrpSpPr>
            <p:cNvPr id="4" name="Group 3"/>
            <p:cNvGrpSpPr/>
            <p:nvPr/>
          </p:nvGrpSpPr>
          <p:grpSpPr>
            <a:xfrm rot="5400000">
              <a:off x="-99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141" name="Rectangle 140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  <p:sp>
            <p:nvSpPr>
              <p:cNvPr id="142" name="Rectangle 141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43" name="Rectangle 142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  <p:sp>
            <p:nvSpPr>
              <p:cNvPr id="144" name="Rectangle 143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45" name="Rectangle 144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46" name="Rectangle 145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47" name="Rectangle 146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</p:grpSp>
        <p:cxnSp>
          <p:nvCxnSpPr>
            <p:cNvPr id="135" name="Curved Connector 134"/>
            <p:cNvCxnSpPr>
              <a:stCxn id="141" idx="1"/>
              <a:endCxn id="142" idx="1"/>
            </p:cNvCxnSpPr>
            <p:nvPr/>
          </p:nvCxnSpPr>
          <p:spPr>
            <a:xfrm rot="10800000" flipV="1">
              <a:off x="1066800" y="2171700"/>
              <a:ext cx="1588" cy="6858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urved Connector 135"/>
            <p:cNvCxnSpPr>
              <a:stCxn id="141" idx="1"/>
              <a:endCxn id="143" idx="1"/>
            </p:cNvCxnSpPr>
            <p:nvPr/>
          </p:nvCxnSpPr>
          <p:spPr>
            <a:xfrm rot="10800000" flipV="1">
              <a:off x="1066800" y="2171700"/>
              <a:ext cx="1588" cy="1371600"/>
            </a:xfrm>
            <a:prstGeom prst="curvedConnector3">
              <a:avLst>
                <a:gd name="adj1" fmla="val 2579188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urved Connector 136"/>
            <p:cNvCxnSpPr>
              <a:stCxn id="142" idx="3"/>
              <a:endCxn id="144" idx="3"/>
            </p:cNvCxnSpPr>
            <p:nvPr/>
          </p:nvCxnSpPr>
          <p:spPr>
            <a:xfrm>
              <a:off x="1752600" y="2857500"/>
              <a:ext cx="1588" cy="13716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hape 89"/>
            <p:cNvCxnSpPr>
              <a:stCxn id="142" idx="3"/>
              <a:endCxn id="145" idx="3"/>
            </p:cNvCxnSpPr>
            <p:nvPr/>
          </p:nvCxnSpPr>
          <p:spPr>
            <a:xfrm>
              <a:off x="1752600" y="2857500"/>
              <a:ext cx="1588" cy="2057400"/>
            </a:xfrm>
            <a:prstGeom prst="curvedConnector3">
              <a:avLst>
                <a:gd name="adj1" fmla="val 26991507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urved Connector 138"/>
            <p:cNvCxnSpPr>
              <a:stCxn id="143" idx="1"/>
              <a:endCxn id="146" idx="1"/>
            </p:cNvCxnSpPr>
            <p:nvPr/>
          </p:nvCxnSpPr>
          <p:spPr>
            <a:xfrm rot="10800000" flipV="1">
              <a:off x="1066800" y="3543300"/>
              <a:ext cx="1588" cy="20574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Curved Connector 139"/>
            <p:cNvCxnSpPr>
              <a:stCxn id="143" idx="1"/>
              <a:endCxn id="147" idx="1"/>
            </p:cNvCxnSpPr>
            <p:nvPr/>
          </p:nvCxnSpPr>
          <p:spPr>
            <a:xfrm rot="10800000" flipV="1">
              <a:off x="1066800" y="3543300"/>
              <a:ext cx="1588" cy="2743200"/>
            </a:xfrm>
            <a:prstGeom prst="curvedConnector3">
              <a:avLst>
                <a:gd name="adj1" fmla="val 3059037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32"/>
          <p:cNvGrpSpPr/>
          <p:nvPr/>
        </p:nvGrpSpPr>
        <p:grpSpPr>
          <a:xfrm>
            <a:off x="5105400" y="1905000"/>
            <a:ext cx="687388" cy="4800600"/>
            <a:chOff x="1066800" y="1828800"/>
            <a:chExt cx="687388" cy="4800600"/>
          </a:xfrm>
        </p:grpSpPr>
        <p:grpSp>
          <p:nvGrpSpPr>
            <p:cNvPr id="6" name="Group 3"/>
            <p:cNvGrpSpPr/>
            <p:nvPr/>
          </p:nvGrpSpPr>
          <p:grpSpPr>
            <a:xfrm rot="5400000">
              <a:off x="-99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98" name="Rectangle 97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  <p:sp>
            <p:nvSpPr>
              <p:cNvPr id="99" name="Rectangle 98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00" name="Rectangle 99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01" name="Rectangle 100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102" name="Rectangle 101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03" name="Rectangle 102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04" name="Rectangle 103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91" name="Curved Connector 90"/>
            <p:cNvCxnSpPr>
              <a:stCxn id="98" idx="1"/>
              <a:endCxn id="99" idx="1"/>
            </p:cNvCxnSpPr>
            <p:nvPr/>
          </p:nvCxnSpPr>
          <p:spPr>
            <a:xfrm rot="10800000" flipV="1">
              <a:off x="1066800" y="2171700"/>
              <a:ext cx="1588" cy="6858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urved Connector 91"/>
            <p:cNvCxnSpPr>
              <a:stCxn id="98" idx="1"/>
              <a:endCxn id="100" idx="1"/>
            </p:cNvCxnSpPr>
            <p:nvPr/>
          </p:nvCxnSpPr>
          <p:spPr>
            <a:xfrm rot="10800000" flipV="1">
              <a:off x="1066800" y="2171700"/>
              <a:ext cx="1588" cy="1371600"/>
            </a:xfrm>
            <a:prstGeom prst="curvedConnector3">
              <a:avLst>
                <a:gd name="adj1" fmla="val 2579188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urved Connector 92"/>
            <p:cNvCxnSpPr>
              <a:stCxn id="99" idx="3"/>
              <a:endCxn id="101" idx="3"/>
            </p:cNvCxnSpPr>
            <p:nvPr/>
          </p:nvCxnSpPr>
          <p:spPr>
            <a:xfrm>
              <a:off x="1752600" y="2857500"/>
              <a:ext cx="1588" cy="13716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hape 89"/>
            <p:cNvCxnSpPr>
              <a:stCxn id="99" idx="3"/>
              <a:endCxn id="102" idx="3"/>
            </p:cNvCxnSpPr>
            <p:nvPr/>
          </p:nvCxnSpPr>
          <p:spPr>
            <a:xfrm>
              <a:off x="1752600" y="2857500"/>
              <a:ext cx="1588" cy="2057400"/>
            </a:xfrm>
            <a:prstGeom prst="curvedConnector3">
              <a:avLst>
                <a:gd name="adj1" fmla="val 26991507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132"/>
          <p:cNvGrpSpPr/>
          <p:nvPr/>
        </p:nvGrpSpPr>
        <p:grpSpPr>
          <a:xfrm>
            <a:off x="6477000" y="1905000"/>
            <a:ext cx="687388" cy="4800600"/>
            <a:chOff x="1066800" y="1828800"/>
            <a:chExt cx="687388" cy="4800600"/>
          </a:xfrm>
        </p:grpSpPr>
        <p:grpSp>
          <p:nvGrpSpPr>
            <p:cNvPr id="8" name="Group 3"/>
            <p:cNvGrpSpPr/>
            <p:nvPr/>
          </p:nvGrpSpPr>
          <p:grpSpPr>
            <a:xfrm rot="5400000">
              <a:off x="-99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153" name="Rectangle 152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54" name="Rectangle 153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55" name="Rectangle 154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56" name="Rectangle 155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157" name="Rectangle 156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  <p:sp>
            <p:nvSpPr>
              <p:cNvPr id="158" name="Rectangle 157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59" name="Rectangle 158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33" name="Curved Connector 132"/>
            <p:cNvCxnSpPr>
              <a:stCxn id="153" idx="1"/>
              <a:endCxn id="154" idx="1"/>
            </p:cNvCxnSpPr>
            <p:nvPr/>
          </p:nvCxnSpPr>
          <p:spPr>
            <a:xfrm rot="10800000" flipV="1">
              <a:off x="1066800" y="2171700"/>
              <a:ext cx="1588" cy="6858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urved Connector 133"/>
            <p:cNvCxnSpPr>
              <a:stCxn id="153" idx="1"/>
              <a:endCxn id="155" idx="1"/>
            </p:cNvCxnSpPr>
            <p:nvPr/>
          </p:nvCxnSpPr>
          <p:spPr>
            <a:xfrm rot="10800000" flipV="1">
              <a:off x="1066800" y="2171700"/>
              <a:ext cx="1588" cy="1371600"/>
            </a:xfrm>
            <a:prstGeom prst="curvedConnector3">
              <a:avLst>
                <a:gd name="adj1" fmla="val 2579188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urved Connector 150"/>
            <p:cNvCxnSpPr>
              <a:stCxn id="154" idx="3"/>
              <a:endCxn id="156" idx="3"/>
            </p:cNvCxnSpPr>
            <p:nvPr/>
          </p:nvCxnSpPr>
          <p:spPr>
            <a:xfrm>
              <a:off x="1752600" y="2857500"/>
              <a:ext cx="1588" cy="13716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132"/>
          <p:cNvGrpSpPr/>
          <p:nvPr/>
        </p:nvGrpSpPr>
        <p:grpSpPr>
          <a:xfrm>
            <a:off x="7770812" y="1905000"/>
            <a:ext cx="685800" cy="4800600"/>
            <a:chOff x="1066800" y="1828800"/>
            <a:chExt cx="685800" cy="4800600"/>
          </a:xfrm>
        </p:grpSpPr>
        <p:grpSp>
          <p:nvGrpSpPr>
            <p:cNvPr id="10" name="Group 3"/>
            <p:cNvGrpSpPr/>
            <p:nvPr/>
          </p:nvGrpSpPr>
          <p:grpSpPr>
            <a:xfrm rot="5400000">
              <a:off x="-99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166" name="Rectangle 165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67" name="Rectangle 166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168" name="Rectangle 167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69" name="Rectangle 168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70" name="Rectangle 169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  <p:sp>
            <p:nvSpPr>
              <p:cNvPr id="171" name="Rectangle 170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72" name="Rectangle 171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62" name="Curved Connector 161"/>
            <p:cNvCxnSpPr>
              <a:stCxn id="166" idx="1"/>
              <a:endCxn id="167" idx="1"/>
            </p:cNvCxnSpPr>
            <p:nvPr/>
          </p:nvCxnSpPr>
          <p:spPr>
            <a:xfrm rot="10800000" flipV="1">
              <a:off x="1066800" y="2171700"/>
              <a:ext cx="1588" cy="6858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urved Connector 162"/>
            <p:cNvCxnSpPr>
              <a:stCxn id="166" idx="1"/>
              <a:endCxn id="168" idx="1"/>
            </p:cNvCxnSpPr>
            <p:nvPr/>
          </p:nvCxnSpPr>
          <p:spPr>
            <a:xfrm rot="10800000" flipV="1">
              <a:off x="1066800" y="2171700"/>
              <a:ext cx="1588" cy="1371600"/>
            </a:xfrm>
            <a:prstGeom prst="curvedConnector3">
              <a:avLst>
                <a:gd name="adj1" fmla="val 25791885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32"/>
          <p:cNvGrpSpPr/>
          <p:nvPr/>
        </p:nvGrpSpPr>
        <p:grpSpPr>
          <a:xfrm>
            <a:off x="8763000" y="1905000"/>
            <a:ext cx="685800" cy="4800600"/>
            <a:chOff x="1066800" y="1828800"/>
            <a:chExt cx="685800" cy="4800600"/>
          </a:xfrm>
        </p:grpSpPr>
        <p:grpSp>
          <p:nvGrpSpPr>
            <p:cNvPr id="12" name="Group 3"/>
            <p:cNvGrpSpPr/>
            <p:nvPr/>
          </p:nvGrpSpPr>
          <p:grpSpPr>
            <a:xfrm rot="5400000">
              <a:off x="-990600" y="3886200"/>
              <a:ext cx="4800600" cy="685800"/>
              <a:chOff x="1981200" y="3200400"/>
              <a:chExt cx="4800600" cy="685800"/>
            </a:xfrm>
            <a:effectLst/>
          </p:grpSpPr>
          <p:sp>
            <p:nvSpPr>
              <p:cNvPr id="179" name="Rectangle 178"/>
              <p:cNvSpPr/>
              <p:nvPr/>
            </p:nvSpPr>
            <p:spPr>
              <a:xfrm rot="16200000">
                <a:off x="1981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7</a:t>
                </a:r>
              </a:p>
            </p:txBody>
          </p:sp>
          <p:sp>
            <p:nvSpPr>
              <p:cNvPr id="180" name="Rectangle 179"/>
              <p:cNvSpPr/>
              <p:nvPr/>
            </p:nvSpPr>
            <p:spPr>
              <a:xfrm rot="16200000">
                <a:off x="2667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0</a:t>
                </a:r>
              </a:p>
            </p:txBody>
          </p:sp>
          <p:sp>
            <p:nvSpPr>
              <p:cNvPr id="181" name="Rectangle 180"/>
              <p:cNvSpPr/>
              <p:nvPr/>
            </p:nvSpPr>
            <p:spPr>
              <a:xfrm rot="16200000">
                <a:off x="33528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37</a:t>
                </a:r>
              </a:p>
            </p:txBody>
          </p:sp>
          <p:sp>
            <p:nvSpPr>
              <p:cNvPr id="182" name="Rectangle 181"/>
              <p:cNvSpPr/>
              <p:nvPr/>
            </p:nvSpPr>
            <p:spPr>
              <a:xfrm rot="16200000">
                <a:off x="40386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45</a:t>
                </a:r>
              </a:p>
            </p:txBody>
          </p:sp>
          <p:sp>
            <p:nvSpPr>
              <p:cNvPr id="183" name="Rectangle 182"/>
              <p:cNvSpPr/>
              <p:nvPr/>
            </p:nvSpPr>
            <p:spPr>
              <a:xfrm rot="16200000">
                <a:off x="47244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51</a:t>
                </a:r>
              </a:p>
            </p:txBody>
          </p:sp>
          <p:sp>
            <p:nvSpPr>
              <p:cNvPr id="184" name="Rectangle 183"/>
              <p:cNvSpPr/>
              <p:nvPr/>
            </p:nvSpPr>
            <p:spPr>
              <a:xfrm rot="16200000">
                <a:off x="54102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54</a:t>
                </a:r>
              </a:p>
            </p:txBody>
          </p:sp>
          <p:sp>
            <p:nvSpPr>
              <p:cNvPr id="185" name="Rectangle 184"/>
              <p:cNvSpPr/>
              <p:nvPr/>
            </p:nvSpPr>
            <p:spPr>
              <a:xfrm rot="16200000">
                <a:off x="6096000" y="3200400"/>
                <a:ext cx="685800" cy="68580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/>
                  <a:t>108</a:t>
                </a:r>
              </a:p>
            </p:txBody>
          </p:sp>
        </p:grpSp>
        <p:cxnSp>
          <p:nvCxnSpPr>
            <p:cNvPr id="175" name="Curved Connector 174"/>
            <p:cNvCxnSpPr>
              <a:stCxn id="179" idx="1"/>
              <a:endCxn id="180" idx="1"/>
            </p:cNvCxnSpPr>
            <p:nvPr/>
          </p:nvCxnSpPr>
          <p:spPr>
            <a:xfrm rot="10800000" flipV="1">
              <a:off x="1066800" y="2171700"/>
              <a:ext cx="1588" cy="685800"/>
            </a:xfrm>
            <a:prstGeom prst="curvedConnector3">
              <a:avLst>
                <a:gd name="adj1" fmla="val 14395466"/>
              </a:avLst>
            </a:prstGeom>
            <a:ln w="38100"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3"/>
          <p:cNvGrpSpPr/>
          <p:nvPr/>
        </p:nvGrpSpPr>
        <p:grpSpPr>
          <a:xfrm rot="5400000">
            <a:off x="7772400" y="3962400"/>
            <a:ext cx="4800600" cy="685800"/>
            <a:chOff x="1981200" y="3200400"/>
            <a:chExt cx="4800600" cy="685800"/>
          </a:xfrm>
          <a:effectLst/>
        </p:grpSpPr>
        <p:sp>
          <p:nvSpPr>
            <p:cNvPr id="192" name="Rectangle 191"/>
            <p:cNvSpPr/>
            <p:nvPr/>
          </p:nvSpPr>
          <p:spPr>
            <a:xfrm rot="16200000">
              <a:off x="1981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93" name="Rectangle 192"/>
            <p:cNvSpPr/>
            <p:nvPr/>
          </p:nvSpPr>
          <p:spPr>
            <a:xfrm rot="16200000">
              <a:off x="2667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7</a:t>
              </a:r>
            </a:p>
          </p:txBody>
        </p:sp>
        <p:sp>
          <p:nvSpPr>
            <p:cNvPr id="194" name="Rectangle 193"/>
            <p:cNvSpPr/>
            <p:nvPr/>
          </p:nvSpPr>
          <p:spPr>
            <a:xfrm rot="16200000">
              <a:off x="33528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37</a:t>
              </a:r>
            </a:p>
          </p:txBody>
        </p:sp>
        <p:sp>
          <p:nvSpPr>
            <p:cNvPr id="195" name="Rectangle 194"/>
            <p:cNvSpPr/>
            <p:nvPr/>
          </p:nvSpPr>
          <p:spPr>
            <a:xfrm rot="16200000">
              <a:off x="40386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45</a:t>
              </a:r>
            </a:p>
          </p:txBody>
        </p:sp>
        <p:sp>
          <p:nvSpPr>
            <p:cNvPr id="196" name="Rectangle 195"/>
            <p:cNvSpPr/>
            <p:nvPr/>
          </p:nvSpPr>
          <p:spPr>
            <a:xfrm rot="16200000">
              <a:off x="47244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51</a:t>
              </a:r>
            </a:p>
          </p:txBody>
        </p:sp>
        <p:sp>
          <p:nvSpPr>
            <p:cNvPr id="197" name="Rectangle 196"/>
            <p:cNvSpPr/>
            <p:nvPr/>
          </p:nvSpPr>
          <p:spPr>
            <a:xfrm rot="16200000">
              <a:off x="54102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54</a:t>
              </a:r>
            </a:p>
          </p:txBody>
        </p:sp>
        <p:sp>
          <p:nvSpPr>
            <p:cNvPr id="198" name="Rectangle 197"/>
            <p:cNvSpPr/>
            <p:nvPr/>
          </p:nvSpPr>
          <p:spPr>
            <a:xfrm rot="16200000">
              <a:off x="6096000" y="3200400"/>
              <a:ext cx="685800" cy="6858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108</a:t>
              </a:r>
            </a:p>
          </p:txBody>
        </p:sp>
      </p:grpSp>
      <p:grpSp>
        <p:nvGrpSpPr>
          <p:cNvPr id="14" name="Group 204"/>
          <p:cNvGrpSpPr/>
          <p:nvPr/>
        </p:nvGrpSpPr>
        <p:grpSpPr>
          <a:xfrm>
            <a:off x="2819400" y="1371600"/>
            <a:ext cx="1601788" cy="5334000"/>
            <a:chOff x="1295400" y="1295400"/>
            <a:chExt cx="1601788" cy="5334000"/>
          </a:xfrm>
        </p:grpSpPr>
        <p:grpSp>
          <p:nvGrpSpPr>
            <p:cNvPr id="15" name="Group 132"/>
            <p:cNvGrpSpPr/>
            <p:nvPr/>
          </p:nvGrpSpPr>
          <p:grpSpPr>
            <a:xfrm>
              <a:off x="2209800" y="1828800"/>
              <a:ext cx="687388" cy="4800600"/>
              <a:chOff x="1066800" y="1828800"/>
              <a:chExt cx="687388" cy="4800600"/>
            </a:xfrm>
          </p:grpSpPr>
          <p:grpSp>
            <p:nvGrpSpPr>
              <p:cNvPr id="16" name="Group 3"/>
              <p:cNvGrpSpPr/>
              <p:nvPr/>
            </p:nvGrpSpPr>
            <p:grpSpPr>
              <a:xfrm rot="5400000">
                <a:off x="-990600" y="3886200"/>
                <a:ext cx="4800600" cy="685800"/>
                <a:chOff x="1981200" y="3200400"/>
                <a:chExt cx="4800600" cy="685800"/>
              </a:xfrm>
              <a:effectLst/>
            </p:grpSpPr>
            <p:sp>
              <p:nvSpPr>
                <p:cNvPr id="78" name="Rectangle 77"/>
                <p:cNvSpPr/>
                <p:nvPr/>
              </p:nvSpPr>
              <p:spPr>
                <a:xfrm rot="16200000">
                  <a:off x="1981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54</a:t>
                  </a: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 rot="16200000">
                  <a:off x="2667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45</a:t>
                  </a: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 rot="16200000">
                  <a:off x="33528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51</a:t>
                  </a: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 rot="16200000">
                  <a:off x="40386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7</a:t>
                  </a:r>
                </a:p>
              </p:txBody>
            </p:sp>
            <p:sp>
              <p:nvSpPr>
                <p:cNvPr id="84" name="Rectangle 83"/>
                <p:cNvSpPr/>
                <p:nvPr/>
              </p:nvSpPr>
              <p:spPr>
                <a:xfrm rot="16200000">
                  <a:off x="47244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37</a:t>
                  </a: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 rot="16200000">
                  <a:off x="54102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3">
                  <a:schemeClr val="accent6"/>
                </a:fillRef>
                <a:effectRef idx="2">
                  <a:schemeClr val="accent6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0</a:t>
                  </a:r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 rot="16200000">
                  <a:off x="6096000" y="3200400"/>
                  <a:ext cx="685800" cy="685800"/>
                </a:xfrm>
                <a:prstGeom prst="rect">
                  <a:avLst/>
                </a:prstGeom>
              </p:spPr>
              <p:style>
                <a:lnRef idx="1">
                  <a:schemeClr val="accent5"/>
                </a:lnRef>
                <a:fillRef idx="3">
                  <a:schemeClr val="accent5"/>
                </a:fillRef>
                <a:effectRef idx="2">
                  <a:schemeClr val="accent5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/>
                    <a:t>108</a:t>
                  </a:r>
                </a:p>
              </p:txBody>
            </p:sp>
          </p:grpSp>
          <p:cxnSp>
            <p:nvCxnSpPr>
              <p:cNvPr id="72" name="Curved Connector 71"/>
              <p:cNvCxnSpPr>
                <a:stCxn id="78" idx="1"/>
                <a:endCxn id="79" idx="1"/>
              </p:cNvCxnSpPr>
              <p:nvPr/>
            </p:nvCxnSpPr>
            <p:spPr>
              <a:xfrm rot="10800000" flipV="1">
                <a:off x="1066800" y="2171700"/>
                <a:ext cx="1588" cy="6858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Curved Connector 72"/>
              <p:cNvCxnSpPr>
                <a:stCxn id="78" idx="1"/>
                <a:endCxn id="81" idx="1"/>
              </p:cNvCxnSpPr>
              <p:nvPr/>
            </p:nvCxnSpPr>
            <p:spPr>
              <a:xfrm rot="10800000" flipV="1">
                <a:off x="1066800" y="2171700"/>
                <a:ext cx="1588" cy="1371600"/>
              </a:xfrm>
              <a:prstGeom prst="curvedConnector3">
                <a:avLst>
                  <a:gd name="adj1" fmla="val 25791885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Curved Connector 73"/>
              <p:cNvCxnSpPr>
                <a:stCxn id="79" idx="3"/>
                <a:endCxn id="83" idx="3"/>
              </p:cNvCxnSpPr>
              <p:nvPr/>
            </p:nvCxnSpPr>
            <p:spPr>
              <a:xfrm>
                <a:off x="1752600" y="2857500"/>
                <a:ext cx="1588" cy="13716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hape 89"/>
              <p:cNvCxnSpPr>
                <a:stCxn id="79" idx="3"/>
                <a:endCxn id="84" idx="3"/>
              </p:cNvCxnSpPr>
              <p:nvPr/>
            </p:nvCxnSpPr>
            <p:spPr>
              <a:xfrm>
                <a:off x="1752600" y="2857500"/>
                <a:ext cx="1588" cy="2057400"/>
              </a:xfrm>
              <a:prstGeom prst="curvedConnector3">
                <a:avLst>
                  <a:gd name="adj1" fmla="val 26991507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Curved Connector 75"/>
              <p:cNvCxnSpPr>
                <a:stCxn id="81" idx="1"/>
                <a:endCxn id="85" idx="1"/>
              </p:cNvCxnSpPr>
              <p:nvPr/>
            </p:nvCxnSpPr>
            <p:spPr>
              <a:xfrm rot="10800000" flipV="1">
                <a:off x="1066800" y="3543300"/>
                <a:ext cx="1588" cy="2057400"/>
              </a:xfrm>
              <a:prstGeom prst="curvedConnector3">
                <a:avLst>
                  <a:gd name="adj1" fmla="val 14395466"/>
                </a:avLst>
              </a:prstGeom>
              <a:ln w="38100"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9" name="Curved Down Arrow 198"/>
            <p:cNvSpPr/>
            <p:nvPr/>
          </p:nvSpPr>
          <p:spPr>
            <a:xfrm>
              <a:off x="1295400" y="1295400"/>
              <a:ext cx="1066800" cy="381000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00" name="Curved Down Arrow 199"/>
          <p:cNvSpPr/>
          <p:nvPr/>
        </p:nvSpPr>
        <p:spPr>
          <a:xfrm>
            <a:off x="4267200" y="1371600"/>
            <a:ext cx="1066800" cy="381000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1" name="Curved Down Arrow 200"/>
          <p:cNvSpPr/>
          <p:nvPr/>
        </p:nvSpPr>
        <p:spPr>
          <a:xfrm>
            <a:off x="5562600" y="1371600"/>
            <a:ext cx="1066800" cy="381000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2" name="Curved Down Arrow 201"/>
          <p:cNvSpPr/>
          <p:nvPr/>
        </p:nvSpPr>
        <p:spPr>
          <a:xfrm>
            <a:off x="6858000" y="1371600"/>
            <a:ext cx="1066800" cy="381000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3" name="Curved Down Arrow 202"/>
          <p:cNvSpPr/>
          <p:nvPr/>
        </p:nvSpPr>
        <p:spPr>
          <a:xfrm>
            <a:off x="8001000" y="1371600"/>
            <a:ext cx="1066800" cy="381000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" name="Curved Down Arrow 203"/>
          <p:cNvSpPr/>
          <p:nvPr/>
        </p:nvSpPr>
        <p:spPr>
          <a:xfrm>
            <a:off x="9144000" y="1371600"/>
            <a:ext cx="1066800" cy="381000"/>
          </a:xfrm>
          <a:prstGeom prst="curvedDown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387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  <p:bldP spid="201" grpId="0" animBg="1"/>
      <p:bldP spid="202" grpId="0" animBg="1"/>
      <p:bldP spid="203" grpId="0" animBg="1"/>
      <p:bldP spid="20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sort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Heap sort is a clever algorithm that uses part of the array to store the heap and the rest to store the (growing) sorted array</a:t>
            </a:r>
          </a:p>
          <a:p>
            <a:r>
              <a:rPr lang="en-US" dirty="0"/>
              <a:t>Even though a priority queue uses both bubble up and bubble down methods to manage the heap, heap sort </a:t>
            </a:r>
            <a:r>
              <a:rPr lang="en-US" b="1" dirty="0"/>
              <a:t>only</a:t>
            </a:r>
            <a:r>
              <a:rPr lang="en-US" dirty="0"/>
              <a:t> needs bubble down</a:t>
            </a:r>
          </a:p>
          <a:p>
            <a:r>
              <a:rPr lang="en-US" dirty="0"/>
              <a:t>You don't need bubble up because nothing is added to the heap, only removed</a:t>
            </a:r>
          </a:p>
        </p:txBody>
      </p:sp>
    </p:spTree>
    <p:extLst>
      <p:ext uri="{BB962C8B-B14F-4D97-AF65-F5344CB8AC3E}">
        <p14:creationId xmlns:p14="http://schemas.microsoft.com/office/powerpoint/2010/main" val="102056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  <p:extLst>
      <p:ext uri="{BB962C8B-B14F-4D97-AF65-F5344CB8AC3E}">
        <p14:creationId xmlns:p14="http://schemas.microsoft.com/office/powerpoint/2010/main" val="35824095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TimSort</a:t>
            </a:r>
            <a:endParaRPr lang="en-US" dirty="0"/>
          </a:p>
          <a:p>
            <a:r>
              <a:rPr lang="en-US" dirty="0"/>
              <a:t>Tries</a:t>
            </a:r>
          </a:p>
          <a:p>
            <a:r>
              <a:rPr lang="en-US" dirty="0"/>
              <a:t>Substring search</a:t>
            </a:r>
          </a:p>
        </p:txBody>
      </p:sp>
    </p:spTree>
    <p:extLst>
      <p:ext uri="{BB962C8B-B14F-4D97-AF65-F5344CB8AC3E}">
        <p14:creationId xmlns:p14="http://schemas.microsoft.com/office/powerpoint/2010/main" val="32379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on Project 4</a:t>
            </a:r>
          </a:p>
          <a:p>
            <a:r>
              <a:rPr lang="en-US" b="1" dirty="0"/>
              <a:t>Finish Assignment 7</a:t>
            </a:r>
          </a:p>
          <a:p>
            <a:pPr lvl="1"/>
            <a:r>
              <a:rPr lang="en-US" b="1" dirty="0"/>
              <a:t>Due Friday!</a:t>
            </a:r>
          </a:p>
          <a:p>
            <a:r>
              <a:rPr lang="en-US" dirty="0"/>
              <a:t>Keep reading Section 2.4 and read Section 5.2</a:t>
            </a:r>
          </a:p>
        </p:txBody>
      </p:sp>
    </p:spTree>
    <p:extLst>
      <p:ext uri="{BB962C8B-B14F-4D97-AF65-F5344CB8AC3E}">
        <p14:creationId xmlns:p14="http://schemas.microsoft.com/office/powerpoint/2010/main" val="226479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987552" y="1755648"/>
            <a:ext cx="10696448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</a:t>
            </a:r>
          </a:p>
        </p:txBody>
      </p:sp>
    </p:spTree>
    <p:extLst>
      <p:ext uri="{BB962C8B-B14F-4D97-AF65-F5344CB8AC3E}">
        <p14:creationId xmlns:p14="http://schemas.microsoft.com/office/powerpoint/2010/main" val="2231858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58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</p:spTree>
    <p:extLst>
      <p:ext uri="{BB962C8B-B14F-4D97-AF65-F5344CB8AC3E}">
        <p14:creationId xmlns:p14="http://schemas.microsoft.com/office/powerpoint/2010/main" val="2688519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maximum heap</a:t>
            </a:r>
            <a:r>
              <a:rPr lang="en-US" dirty="0"/>
              <a:t> is a </a:t>
            </a:r>
            <a:r>
              <a:rPr lang="en-US" b="1" dirty="0"/>
              <a:t>complete</a:t>
            </a:r>
            <a:r>
              <a:rPr lang="en-US" dirty="0"/>
              <a:t> binary tree where</a:t>
            </a:r>
          </a:p>
          <a:p>
            <a:pPr lvl="1"/>
            <a:r>
              <a:rPr lang="en-US" dirty="0"/>
              <a:t>The left and right children of the root have key values less than the root</a:t>
            </a:r>
          </a:p>
          <a:p>
            <a:pPr lvl="1"/>
            <a:r>
              <a:rPr lang="en-US" dirty="0"/>
              <a:t>The left and right </a:t>
            </a:r>
            <a:r>
              <a:rPr lang="en-US" dirty="0" err="1"/>
              <a:t>subtrees</a:t>
            </a:r>
            <a:r>
              <a:rPr lang="en-US" dirty="0"/>
              <a:t> are also maximum heaps</a:t>
            </a:r>
          </a:p>
          <a:p>
            <a:pPr lvl="1"/>
            <a:endParaRPr lang="en-US" dirty="0"/>
          </a:p>
          <a:p>
            <a:r>
              <a:rPr lang="en-US" dirty="0"/>
              <a:t>We can define </a:t>
            </a:r>
            <a:r>
              <a:rPr lang="en-US" b="1" dirty="0"/>
              <a:t>minimum heaps </a:t>
            </a:r>
            <a:r>
              <a:rPr lang="en-US" dirty="0"/>
              <a:t>similarly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54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example</a:t>
            </a:r>
          </a:p>
        </p:txBody>
      </p:sp>
      <p:grpSp>
        <p:nvGrpSpPr>
          <p:cNvPr id="8" name="Group 39"/>
          <p:cNvGrpSpPr/>
          <p:nvPr/>
        </p:nvGrpSpPr>
        <p:grpSpPr>
          <a:xfrm>
            <a:off x="2590800" y="1752600"/>
            <a:ext cx="6553200" cy="4495800"/>
            <a:chOff x="1066800" y="1219200"/>
            <a:chExt cx="6553200" cy="4495800"/>
          </a:xfrm>
        </p:grpSpPr>
        <p:cxnSp>
          <p:nvCxnSpPr>
            <p:cNvPr id="4" name="Straight Arrow Connector 3"/>
            <p:cNvCxnSpPr>
              <a:stCxn id="9" idx="3"/>
              <a:endCxn id="10" idx="7"/>
            </p:cNvCxnSpPr>
            <p:nvPr/>
          </p:nvCxnSpPr>
          <p:spPr>
            <a:xfrm rot="5400000">
              <a:off x="3409389" y="1885389"/>
              <a:ext cx="1106022" cy="13346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>
              <a:stCxn id="10" idx="3"/>
              <a:endCxn id="15" idx="7"/>
            </p:cNvCxnSpPr>
            <p:nvPr/>
          </p:nvCxnSpPr>
          <p:spPr>
            <a:xfrm rot="5400000">
              <a:off x="1656789" y="3942789"/>
              <a:ext cx="1182222" cy="801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>
              <a:stCxn id="10" idx="5"/>
              <a:endCxn id="16" idx="1"/>
            </p:cNvCxnSpPr>
            <p:nvPr/>
          </p:nvCxnSpPr>
          <p:spPr>
            <a:xfrm rot="16200000" flipH="1">
              <a:off x="3142689" y="3904689"/>
              <a:ext cx="1182222" cy="8774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9" idx="5"/>
              <a:endCxn id="11" idx="1"/>
            </p:cNvCxnSpPr>
            <p:nvPr/>
          </p:nvCxnSpPr>
          <p:spPr>
            <a:xfrm rot="16200000" flipH="1">
              <a:off x="5504889" y="1771089"/>
              <a:ext cx="1106022" cy="1563222"/>
            </a:xfrm>
            <a:prstGeom prst="straightConnector1">
              <a:avLst/>
            </a:prstGeom>
            <a:ln w="38100"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4495800" y="12192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10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2514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9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6705600" y="29718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3</a:t>
              </a:r>
            </a:p>
          </p:txBody>
        </p:sp>
        <p:sp>
          <p:nvSpPr>
            <p:cNvPr id="15" name="Oval 14"/>
            <p:cNvSpPr/>
            <p:nvPr/>
          </p:nvSpPr>
          <p:spPr>
            <a:xfrm>
              <a:off x="10668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0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4038600" y="4800600"/>
              <a:ext cx="914400" cy="9144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8079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How do you know where to add?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to keep the tree complete</a:t>
            </a:r>
          </a:p>
          <a:p>
            <a:pPr lvl="1"/>
            <a:r>
              <a:rPr lang="en-US" dirty="0"/>
              <a:t>Recall that a complete binary tree is one where every level is filled, except possibly the last one, which is filled in from the left</a:t>
            </a:r>
          </a:p>
          <a:p>
            <a:r>
              <a:rPr lang="en-US" dirty="0"/>
              <a:t>We always add to the next open spot in the current level</a:t>
            </a:r>
          </a:p>
          <a:p>
            <a:pPr lvl="1"/>
            <a:r>
              <a:rPr lang="en-US" dirty="0"/>
              <a:t>Or make a new level if the current level is full</a:t>
            </a:r>
          </a:p>
        </p:txBody>
      </p:sp>
    </p:spTree>
    <p:extLst>
      <p:ext uri="{BB962C8B-B14F-4D97-AF65-F5344CB8AC3E}">
        <p14:creationId xmlns:p14="http://schemas.microsoft.com/office/powerpoint/2010/main" val="335406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2693</TotalTime>
  <Words>914</Words>
  <Application>Microsoft Office PowerPoint</Application>
  <PresentationFormat>Widescreen</PresentationFormat>
  <Paragraphs>283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4</vt:lpstr>
      <vt:lpstr>Assignment 7</vt:lpstr>
      <vt:lpstr>Heaps</vt:lpstr>
      <vt:lpstr>Heaps</vt:lpstr>
      <vt:lpstr>Heap example</vt:lpstr>
      <vt:lpstr>How do you know where to add?</vt:lpstr>
      <vt:lpstr>New node</vt:lpstr>
      <vt:lpstr>Add 15</vt:lpstr>
      <vt:lpstr>After an add, bubble up</vt:lpstr>
      <vt:lpstr>Only the root can be deleted</vt:lpstr>
      <vt:lpstr>Replace it with the "last" node</vt:lpstr>
      <vt:lpstr>Then, bubble down</vt:lpstr>
      <vt:lpstr>Operations</vt:lpstr>
      <vt:lpstr>Priority queue implementation</vt:lpstr>
      <vt:lpstr>Priority queue</vt:lpstr>
      <vt:lpstr>Implementation</vt:lpstr>
      <vt:lpstr>Array view</vt:lpstr>
      <vt:lpstr>Array implementation of priority queue</vt:lpstr>
      <vt:lpstr>Insert</vt:lpstr>
      <vt:lpstr>Max</vt:lpstr>
      <vt:lpstr>Remove Max</vt:lpstr>
      <vt:lpstr>Heap Sort</vt:lpstr>
      <vt:lpstr>Heap sort</vt:lpstr>
      <vt:lpstr>Heap sort algorithm</vt:lpstr>
      <vt:lpstr>Heap sort heapify example</vt:lpstr>
      <vt:lpstr>Heap sort extraction example</vt:lpstr>
      <vt:lpstr>Heap sort implementation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368</cp:revision>
  <dcterms:created xsi:type="dcterms:W3CDTF">2009-08-24T20:26:10Z</dcterms:created>
  <dcterms:modified xsi:type="dcterms:W3CDTF">2024-11-20T16:16:25Z</dcterms:modified>
</cp:coreProperties>
</file>